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859" r:id="rId3"/>
    <p:sldId id="1070" r:id="rId4"/>
    <p:sldId id="1071" r:id="rId5"/>
    <p:sldId id="1094" r:id="rId6"/>
    <p:sldId id="1107" r:id="rId7"/>
    <p:sldId id="1072" r:id="rId8"/>
    <p:sldId id="1108" r:id="rId9"/>
    <p:sldId id="1109" r:id="rId10"/>
    <p:sldId id="1079" r:id="rId11"/>
    <p:sldId id="1080" r:id="rId12"/>
    <p:sldId id="1110" r:id="rId13"/>
    <p:sldId id="1114" r:id="rId14"/>
    <p:sldId id="1115" r:id="rId15"/>
    <p:sldId id="1116" r:id="rId16"/>
    <p:sldId id="1111" r:id="rId17"/>
    <p:sldId id="1112" r:id="rId18"/>
    <p:sldId id="1113" r:id="rId19"/>
    <p:sldId id="1117" r:id="rId20"/>
    <p:sldId id="1082" r:id="rId21"/>
    <p:sldId id="1083" r:id="rId22"/>
    <p:sldId id="1120" r:id="rId23"/>
    <p:sldId id="1121" r:id="rId24"/>
    <p:sldId id="1118" r:id="rId25"/>
    <p:sldId id="1119" r:id="rId26"/>
    <p:sldId id="1084" r:id="rId27"/>
    <p:sldId id="1122" r:id="rId28"/>
    <p:sldId id="1126" r:id="rId29"/>
    <p:sldId id="1128" r:id="rId30"/>
    <p:sldId id="1123" r:id="rId31"/>
    <p:sldId id="1124" r:id="rId3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5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notesMaster" Target="notesMasters/notesMaster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1.png"/><Relationship Id="rId2" Type="http://schemas.openxmlformats.org/officeDocument/2006/relationships/image" Target="../media/image23.png"/><Relationship Id="rId1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25.png"/><Relationship Id="rId4" Type="http://schemas.openxmlformats.org/officeDocument/2006/relationships/image" Target="../media/image54.png"/><Relationship Id="rId3" Type="http://schemas.openxmlformats.org/officeDocument/2006/relationships/image" Target="../media/image53.png"/><Relationship Id="rId2" Type="http://schemas.openxmlformats.org/officeDocument/2006/relationships/image" Target="../media/image23.png"/><Relationship Id="rId1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57.png"/><Relationship Id="rId3" Type="http://schemas.openxmlformats.org/officeDocument/2006/relationships/image" Target="../media/image25.png"/><Relationship Id="rId2" Type="http://schemas.openxmlformats.org/officeDocument/2006/relationships/image" Target="../media/image56.png"/><Relationship Id="rId1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0.png"/><Relationship Id="rId4" Type="http://schemas.openxmlformats.org/officeDocument/2006/relationships/image" Target="../media/image25.png"/><Relationship Id="rId3" Type="http://schemas.openxmlformats.org/officeDocument/2006/relationships/image" Target="../media/image23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0.png"/><Relationship Id="rId1" Type="http://schemas.openxmlformats.org/officeDocument/2006/relationships/image" Target="../media/image6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 dirty="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交变电流与远距离输电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　科学探究：变压器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85118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功率关系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对于理想变压器，不考虑能量损失，则有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入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理想变压器工作时的几种制约关系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电压制约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输入电压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决定输出电压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当变压器原、副线圈的匝数比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一定时，输出电压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由输入电压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决定，即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851182"/>
              </a:xfrm>
              <a:blipFill rotWithShape="1">
                <a:blip r:embed="rId1"/>
                <a:stretch>
                  <a:fillRect l="-2" t="-16" r="1" b="-7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5805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电流制约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输出电流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决定输入电流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当变压器原、副线圈的匝数比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一定，且输入电压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确定时，原线圈中的输入电流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由副线圈中的输出电流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决定，即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变压器副线圈中的电流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由用户负载及电压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决定，即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功率制约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输出功率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决定输入功率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变压器副线圈中的功率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由用户负载决定，即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负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负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负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增大，则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增大；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减小，则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减小；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为零，则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为零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58055"/>
              </a:xfrm>
              <a:blipFill rotWithShape="1">
                <a:blip r:embed="rId1"/>
                <a:stretch>
                  <a:fillRect l="-2" t="-13" r="1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典例1.eps" descr="id:214748935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0679" y="917346"/>
            <a:ext cx="1092200" cy="351790"/>
          </a:xfrm>
          <a:prstGeom prst="rect">
            <a:avLst/>
          </a:prstGeom>
        </p:spPr>
      </p:pic>
      <p:pic>
        <p:nvPicPr>
          <p:cNvPr id="5" name="24答案.eps" descr="id:21474893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9898" y="4806117"/>
            <a:ext cx="840740" cy="29972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如图所示，理想变压器的原、副线圈的匝数比为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此时在原线圈两端加上交流电压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220sin100 π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时，灯泡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均正常发光，电压表和电流表均可视为理想电表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下列说法中正确的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电压表的示数为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原、副线圈磁通量的变化率之比为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若将滑动变阻器的滑片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向上滑动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则电流表示数变大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若将滑动变阻器的滑片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向下滑动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则原线圈输入功率变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djy490u.jpg" descr="id:21474917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903518" y="2276872"/>
            <a:ext cx="2803525" cy="177673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522098" y="4725144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8936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80728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36712"/>
                <a:ext cx="11485848" cy="4646930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原线圈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两端加上交流电压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220sin 100π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原线圈的电压的有效值为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𝟐𝟐𝟎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110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根据电压与匝数成正比可知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副线圈的电压的有效值为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55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电压表的示数为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55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理想变压器无漏磁现象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且原、副线圈共用一个铁芯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则磁通量的变化率相等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即变化率之比为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在滑动变阻器的滑片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向上移动的过程中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滑动变阻器接入电路的阻值变小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电路的总电阻减小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由于变压器的匝数比不变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输入的电压不变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输出的电压不变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所以电流变大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即电流表示数变大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若将滑动变阻器的滑片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向下滑动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滑动变阻器接入电路的阻值变大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变压器输出的电压不变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电流变小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副线圈输出的功率减小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所以原线圈输入功率减小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>
          <p:sp>
            <p:nvSpPr>
              <p:cNvPr id="5" name="内容占位符 4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36712"/>
                <a:ext cx="11485848" cy="4646930"/>
              </a:xfrm>
              <a:blipFill rotWithShape="1">
                <a:blip r:embed="rId2"/>
                <a:stretch>
                  <a:fillRect l="-2" t="-9" r="1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djy490u.jpg" descr="id:21474917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751390" y="5013176"/>
            <a:ext cx="2304256" cy="14401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要点2.eps" descr="id:21474893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28998" y="925972"/>
            <a:ext cx="1092200" cy="38354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变压器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和分压器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变压器和分压器都能起到改变电压的作用，但二者有着本质区别，如图所示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变压器是一种电感性仪器，是利用电磁感应原理工作的；而分压器是一种电阻性仪器，是利用电阻串联分压原理工作的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变压器只能改变交流电压，不能改变直流电压；而分压器既可改变交流电压，也可改变直流电压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1988081"/>
            <a:ext cx="6344405" cy="211838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7737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变压器可以使交流电压升高或降低；而分压器不能使电压升高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对于理想变压器，电压与线圈匝数成正比，即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；而对于分压器，电压与电阻大小成正比，即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间、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间分别接入负载电阻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，对于变压器，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的变化而变化；而对于分压器，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的增大而增大，随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的减小而减小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理想变压器工作时，穿过铁芯的磁通量周期性变化，线圈两端电压的瞬时值遵循法拉第电磁感应定律，两线圈中存在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𝜱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𝜱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；而分压器不接入负载时，回路电流为定值，遵循欧姆定律，即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IR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IR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理想变压器的输入功率随输出功率的变化而变化，且始终相等，即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；而分压器不接入负载时，输入功率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77378"/>
              </a:xfrm>
              <a:blipFill rotWithShape="1">
                <a:blip r:embed="rId1"/>
                <a:stretch>
                  <a:fillRect l="-2" t="-11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图甲、乙所示电路中，当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交流电压时，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间电压为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4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直流电压时，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间电压也为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交流电压，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直流电压，此时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间的电压分别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2.eps" descr="id:214749182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31069"/>
            <a:ext cx="1033710" cy="337691"/>
          </a:xfrm>
          <a:prstGeom prst="rect">
            <a:avLst/>
          </a:prstGeom>
        </p:spPr>
      </p:pic>
      <p:pic>
        <p:nvPicPr>
          <p:cNvPr id="5" name="24答案.eps" descr="id:21474918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283" y="4878125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14686" y="479715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  <p:pic>
        <p:nvPicPr>
          <p:cNvPr id="7" name="qw8u.jpg" descr="id:214749183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34966" y="2667382"/>
            <a:ext cx="4511040" cy="2591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作为输入端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作为输出端时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相当于一个降压变压器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两端电压之比等于两端线圈的匝数之比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作为输入端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作为输出端时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相当于一个升压变压器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电压之比也等于匝数之比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交流电压时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间将得到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题图乙是一个分压电路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作为输入端时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上、下两个电阻两端的电压跟它们的电阻的大小成正比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但是当电压加在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两端时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电流只经过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间的电阻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间的电阻中没有电流通过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两端也就没有电势差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两点的电势相等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直流电压时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两端的电压也是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4" name="24解析.eps" descr="id:21474918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980728"/>
            <a:ext cx="840740" cy="299720"/>
          </a:xfrm>
          <a:prstGeom prst="rect">
            <a:avLst/>
          </a:prstGeom>
        </p:spPr>
      </p:pic>
      <p:pic>
        <p:nvPicPr>
          <p:cNvPr id="5" name="qw8u.jpg" descr="id:21474918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95006" y="4716518"/>
            <a:ext cx="3191510" cy="183324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要点3.eps" descr="id:214748945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973455" cy="3416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4279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理想变压器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的动态分析问题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匝数比不变的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情况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负载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变化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不变，根据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，输入电压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决定输出电压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，则不论负载电阻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如何变化，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当负载电阻发生变化时，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变化，输出电流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决定输入电流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发生变化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变化引起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变化，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发生变化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42791"/>
              </a:xfrm>
              <a:blipFill rotWithShape="1">
                <a:blip r:embed="rId2"/>
                <a:stretch>
                  <a:fillRect l="-2" t="-11" r="1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aa32u.jpg" descr="id:21474918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89938" y="1340768"/>
            <a:ext cx="3027680" cy="182308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2099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负载电阻不变的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情况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改变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负载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不变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发生变化，故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变化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变化，故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发生变化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发生变化，再根据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变化，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不变，故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发生变化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4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20990"/>
              </a:xfrm>
              <a:blipFill rotWithShape="1">
                <a:blip r:embed="rId1"/>
                <a:stretch>
                  <a:fillRect l="-2" t="-11" r="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aa33u.jpg" descr="id:21474918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28050" y="1124744"/>
            <a:ext cx="2751455" cy="16503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5399" y="692696"/>
            <a:ext cx="7511130" cy="741973"/>
          </a:xfrm>
          <a:prstGeom prst="rect">
            <a:avLst/>
          </a:prstGeom>
        </p:spPr>
      </p:pic>
      <p:pic>
        <p:nvPicPr>
          <p:cNvPr id="5" name="知识点1.eps" descr="id:21474892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565418"/>
            <a:ext cx="1306195" cy="36068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变压器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的工作原理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变压器的种类虽然很多，但内部结构基本相似，主要由闭合的铁芯和绕在铁芯上的两个或两个以上的线圈组成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通常把与交流电源连接的线圈叫作原线圈或初级线圈；与负载连接的线圈叫作副线圈或次级线圈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原、副线圈的匝数分别用符号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原线圈两端的电压又称为输入电压，用符号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表示；副线圈两端的电压又称为输出电压，用符号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102" y="4797152"/>
            <a:ext cx="2808312" cy="174686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动态问题的分析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6734" y="1628800"/>
            <a:ext cx="7621432" cy="302710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4答案.eps" descr="id:214748943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5640596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34566" y="692696"/>
                <a:ext cx="11485848" cy="485965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图所示，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匝矩形线框处在磁感应强度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π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的匀强磁场中，绕垂直磁场的轴以恒定角速度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10π rad/s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转动，线框电阻不计，面积为</a:t>
                </a:r>
                <a:r>
                  <a:rPr lang="en-US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0.8 m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，线框通过滑环与一理想自耦变压器的原线圈相连，副线圈接有一只灯泡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规格为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W      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 Ω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和滑动变阻器，电流表视为理想电表，则下列说法正确的是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线框转动到图示位置时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线框中感应电动势为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 </a:t>
                </a:r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当灯泡正常发光时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原、副线圈的匝数比为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若将滑动变阻器滑片向上移动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灯泡会变亮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若将自耦变压器触头向下滑动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电流表示数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增大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4566" y="692696"/>
                <a:ext cx="11485848" cy="4859655"/>
              </a:xfrm>
              <a:blipFill rotWithShape="1">
                <a:blip r:embed="rId2"/>
                <a:stretch>
                  <a:fillRect l="-5" t="-11" r="5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24典例3.eps" descr="id:21474918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9012" y="1124744"/>
            <a:ext cx="1017270" cy="327660"/>
          </a:xfrm>
          <a:prstGeom prst="rect">
            <a:avLst/>
          </a:prstGeom>
        </p:spPr>
      </p:pic>
      <p:pic>
        <p:nvPicPr>
          <p:cNvPr id="8" name="ca509u.jpg" descr="id:2147491879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94627" y="3212976"/>
            <a:ext cx="4295775" cy="21412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47314" y="55596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解析.eps" descr="id:214748941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1330" y="934598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5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55041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线框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转动到图示位置时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线框中感应电动势最大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NBSω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当灯泡正常发光时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原线圈两端电压有效值为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 </a:t>
                </a:r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灯泡两端电压即副线圈两端电压为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𝑷𝑹</m:t>
                        </m:r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 </a:t>
                </a:r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所以原、副线圈的匝数比为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若将滑动变阻器滑片向上移动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有效电阻增大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但不影响灯泡两端的电压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 b="1" smtClean="0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原线圈</a:t>
                </a:r>
                <a:r>
                  <a:rPr lang="zh-CN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输入电压一定</a:t>
                </a:r>
                <a:r>
                  <a:rPr lang="zh-CN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原、副线圈匝数比一定</a:t>
                </a:r>
                <a:r>
                  <a:rPr lang="zh-CN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副线圈输出电压不变</a:t>
                </a:r>
                <a:r>
                  <a:rPr lang="en-US" altLang="zh-CN" b="1">
                    <a:solidFill>
                      <a:srgbClr val="00AEE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所以灯泡亮度不变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若将自耦变压器触头向下滑动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则副线圈匝数减小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根据变压器原、副线圈电压与匝数的关系可知副线圈两端电压减小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则副线圈电流减小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原线圈电流也减小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故电流表示数减小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内容占位符 5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550410"/>
              </a:xfrm>
              <a:blipFill rotWithShape="1">
                <a:blip r:embed="rId2"/>
                <a:stretch>
                  <a:fillRect l="-2" t="-14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箭头右下.eps" descr="id:2147491893;FounderCES"/>
          <p:cNvPicPr/>
          <p:nvPr/>
        </p:nvPicPr>
        <p:blipFill>
          <a:blip r:embed="rId3"/>
          <a:stretch>
            <a:fillRect/>
          </a:stretch>
        </p:blipFill>
        <p:spPr>
          <a:xfrm rot="20280000" flipH="1">
            <a:off x="10847003" y="3068899"/>
            <a:ext cx="394970" cy="3105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9022" y="5157192"/>
            <a:ext cx="2908050" cy="139872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4320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理想变压器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中的等效电阻和等效电源问题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等效电阻的建立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在只有一个副线圈的理想变压器电路中，设原线圈、副线圈的匝数之比为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，负载电阻为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，则变压器的原、副线圈和负载电阻可以等效为一个新电阻，其阻值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R'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30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en-US"/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43205"/>
              </a:xfrm>
              <a:blipFill rotWithShape="1">
                <a:blip r:embed="rId1"/>
                <a:stretch>
                  <a:fillRect l="-2" t="-21" r="1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要点4.eps" descr="id:21474919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08720"/>
            <a:ext cx="1056005" cy="37084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85751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证明：如图甲所示，设原线圈的电压为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，电流为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，副线圈电压为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，电流为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由欧姆定律可知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，根据变压器规律可知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，联立解得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，可以看成大小为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的等效电阻直接连在原线圈一侧，等效电路如图乙所示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857514"/>
              </a:xfrm>
              <a:blipFill rotWithShape="1">
                <a:blip r:embed="rId1"/>
                <a:stretch>
                  <a:fillRect l="-2" t="-22" r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6074" y="3438526"/>
            <a:ext cx="8013595" cy="283388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90322" y="2764617"/>
            <a:ext cx="720080" cy="74808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82010" y="2743051"/>
            <a:ext cx="648072" cy="74808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73639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等效电源的建立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理想变压器中与原线圈串联的定值电阻为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，交流电源输出电压为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，设原线圈、副线圈的匝数之比为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，将变压器、定值电阻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与原交流电源看成一个整体，等效为一个新的电源，则新电源的电动势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，新电源的内阻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736390"/>
              </a:xfrm>
              <a:blipFill rotWithShape="1">
                <a:blip r:embed="rId2"/>
                <a:stretch>
                  <a:fillRect l="-2" t="-23" r="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953510"/>
              </a:xfrm>
            </p:spPr>
            <p:txBody>
              <a:bodyPr/>
              <a:lstStyle/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证明：如图丙所示，设原线圈的电压为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，电流为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，副线圈电压为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，电流为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，副线圈负载为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，作出等效后的电路图如图丁所示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对图丁，由闭合电路欧姆定律得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 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对图丙，由串联电路的规律得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 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联立可得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比较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，得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953510"/>
              </a:xfrm>
              <a:blipFill rotWithShape="1">
                <a:blip r:embed="rId1"/>
                <a:stretch>
                  <a:fillRect l="-2" t="-16" r="1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1070" y="3789039"/>
            <a:ext cx="6552728" cy="2391649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典例4.eps" descr="id:214748952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0054" y="836712"/>
            <a:ext cx="1056640" cy="340360"/>
          </a:xfrm>
          <a:prstGeom prst="rect">
            <a:avLst/>
          </a:prstGeom>
        </p:spPr>
      </p:pic>
      <p:pic>
        <p:nvPicPr>
          <p:cNvPr id="6" name="24答案.eps" descr="id:21474895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8004" y="2635828"/>
            <a:ext cx="840740" cy="2997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所示，加在理想变压器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上的交流电源的电动势为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，内电阻为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，与副线圈相连的负载电阻阻值为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原线圈中的电流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为多大时，负载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上获得的功率最大？最大值是多少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630710" y="2436352"/>
                <a:ext cx="1325684" cy="6792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𝑬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en-US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0710" y="2436352"/>
                <a:ext cx="1325684" cy="679289"/>
              </a:xfrm>
              <a:prstGeom prst="rect">
                <a:avLst/>
              </a:prstGeom>
              <a:blipFill rotWithShape="1">
                <a:blip r:embed="rId3"/>
                <a:stretch>
                  <a:fillRect l="-2" t="-72" r="35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430054" y="3200127"/>
                <a:ext cx="11281776" cy="25331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负载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获得最大功率时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电源的输出功率是最大的</a:t>
                </a:r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变压器的等效电阻为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R'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电源的输出功率为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P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R'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EI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𝑬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电源的输出功率最大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此时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消耗的功率也是最大的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P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max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054" y="3200127"/>
                <a:ext cx="11281776" cy="2533129"/>
              </a:xfrm>
              <a:prstGeom prst="rect">
                <a:avLst/>
              </a:prstGeom>
              <a:blipFill rotWithShape="1">
                <a:blip r:embed="rId4"/>
                <a:stretch>
                  <a:fillRect l="-1" t="-14" r="5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24解析.eps" descr="id:214749195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28341" y="3387616"/>
            <a:ext cx="840740" cy="29972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7534" y="4762290"/>
            <a:ext cx="2266176" cy="1724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负载获得最大功率时，变压器的原、副线圈匝数比为多大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8955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38004" y="1761128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630710" y="1129187"/>
                <a:ext cx="882101" cy="12196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num>
                          <m:den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0710" y="1129187"/>
                <a:ext cx="882101" cy="1219693"/>
              </a:xfrm>
              <a:prstGeom prst="rect">
                <a:avLst/>
              </a:prstGeom>
              <a:blipFill rotWithShape="1">
                <a:blip r:embed="rId2"/>
                <a:stretch>
                  <a:fillRect l="-3" t="-13" r="13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解析.eps" descr="id:21474919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8004" y="2564904"/>
            <a:ext cx="840740" cy="2997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/>
              <p:nvPr/>
            </p:nvSpPr>
            <p:spPr>
              <a:xfrm>
                <a:off x="508267" y="2132856"/>
                <a:ext cx="11338435" cy="22260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将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I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𝑬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代入</a:t>
                </a:r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P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max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2400" i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R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电阻消耗的功率最大时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原、副线圈的匝数比为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num>
                          <m:den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240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267" y="2132856"/>
                <a:ext cx="11338435" cy="2226059"/>
              </a:xfrm>
              <a:prstGeom prst="rect">
                <a:avLst/>
              </a:prstGeom>
              <a:blipFill rotWithShape="1">
                <a:blip r:embed="rId4"/>
                <a:stretch>
                  <a:fillRect l="-2" t="-24" r="1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1150" y="3429000"/>
            <a:ext cx="3312368" cy="2519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图所示，原线圈上有内阻，当副线圈上的变阻器的滑片自下而上滑动时，变阻器的电压、电流、功率如何变化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pic>
        <p:nvPicPr>
          <p:cNvPr id="4" name="24典例5.eps" descr="id:21474919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043305" cy="335915"/>
          </a:xfrm>
          <a:prstGeom prst="rect">
            <a:avLst/>
          </a:prstGeom>
        </p:spPr>
      </p:pic>
      <p:pic>
        <p:nvPicPr>
          <p:cNvPr id="5" name="sfbt5u.jpg" descr="id:21474919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552416" y="1412776"/>
            <a:ext cx="3838575" cy="1929130"/>
          </a:xfrm>
          <a:prstGeom prst="rect">
            <a:avLst/>
          </a:prstGeom>
        </p:spPr>
      </p:pic>
      <p:pic>
        <p:nvPicPr>
          <p:cNvPr id="6" name="24答案.eps" descr="id:21474919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134363"/>
            <a:ext cx="840740" cy="2997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518581" y="1961057"/>
            <a:ext cx="1112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见解析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2228" y="3356992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变压器原线圈上有电阻时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把变压器看作有内阻的等效电源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副线圈的输出电压和电流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就是等效电源的路端电压和电流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等效电路如图所示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然后再用闭合电路的基本原理进行动态分析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9198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3573016"/>
            <a:ext cx="840740" cy="299720"/>
          </a:xfrm>
          <a:prstGeom prst="rect">
            <a:avLst/>
          </a:prstGeom>
        </p:spPr>
      </p:pic>
      <p:pic>
        <p:nvPicPr>
          <p:cNvPr id="9" name="sfbt4u.jpg" descr="id:214749199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670655" y="4653511"/>
            <a:ext cx="2354580" cy="1936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现象是变</a:t>
            </a: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器工作的基础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原线圈中电流的大小、方向不断变化，在铁芯中激发的磁场也不断变化，变化的磁场在副线圈中产生感应电动势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9480" y="2556278"/>
            <a:ext cx="11485848" cy="1754326"/>
          </a:xfrm>
          <a:prstGeom prst="rect">
            <a:avLst/>
          </a:prstGeom>
          <a:solidFill>
            <a:srgbClr val="E3F2E7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sz="2400" spc="-100" smtClean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原</a:t>
            </a:r>
            <a:r>
              <a:rPr lang="zh-CN" altLang="zh-CN" sz="2400" spc="-1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、副线圈中能量的转化方式</a:t>
            </a:r>
            <a:r>
              <a:rPr lang="zh-CN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zh-CN" altLang="zh-CN" sz="2400" spc="-1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原线圈的电能</a:t>
            </a:r>
            <a:r>
              <a:rPr lang="en-US" altLang="zh-CN" sz="2400" spc="-10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→</a:t>
            </a:r>
            <a:r>
              <a:rPr lang="zh-CN" altLang="zh-CN" sz="2400" spc="-1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磁场能</a:t>
            </a:r>
            <a:r>
              <a:rPr lang="en-US" altLang="zh-CN" sz="2400" spc="-10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→</a:t>
            </a:r>
            <a:r>
              <a:rPr lang="zh-CN" altLang="zh-CN" sz="2400" spc="-1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副线圈的电能</a:t>
            </a:r>
            <a:r>
              <a:rPr lang="en-US" altLang="zh-CN" sz="2400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61214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在输入的交流电压一定时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原线圈、副线圈取不同的匝数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副线圈输出的电压也不一样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变压器由此得名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名师点拨.eps" descr="id:214749171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87208" y="2654420"/>
            <a:ext cx="1737360" cy="405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9432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由理想变压器的电压与匝数关系可得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由理想变压器的电流与匝数关系可得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联立两式可得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由电源的伏安特性曲线可知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变压器的等效电动势与等效内阻分别为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E'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r'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zh-CN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b="1" i="1" spc="-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spc="-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显然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在变阻器的滑片自下而上滑动的过程中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副线圈的输出电压逐渐增大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输出电流逐渐减小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如果变阻器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的最大值大于等效内阻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则变阻器消耗的功率先增大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后减小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如果变阻器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的最大值不大于等效内阻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则变阻器消耗的功率一直增大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94325"/>
              </a:xfrm>
              <a:blipFill rotWithShape="1">
                <a:blip r:embed="rId1"/>
                <a:stretch>
                  <a:fillRect l="-2" t="-11" r="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sfbt4u.jpg" descr="id:21474919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07374" y="980728"/>
            <a:ext cx="2520280" cy="223224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71470" y="4860533"/>
            <a:ext cx="936104" cy="638969"/>
          </a:xfrm>
          <a:prstGeom prst="rect">
            <a:avLst/>
          </a:prstGeom>
        </p:spPr>
      </p:pic>
      <p:pic>
        <p:nvPicPr>
          <p:cNvPr id="3" name="知识点2.eps" descr="id:21474893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28972"/>
            <a:ext cx="1317625" cy="34988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6200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理想变压器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电压与匝数的关系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理想变压器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没有能量损失的变压器叫作理想变压器，它是一个理想化模型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其满足：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铁损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：闭合铁芯中的涡流为零，无能量损失；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铜损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：不计变压器线圈自身的能量损耗；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漏磁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：原、副线圈中电流产生的磁场都通过铁芯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电压与匝数的关系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原、副线圈的电压之比等于原、副线圈的匝数之比，即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62009"/>
              </a:xfrm>
              <a:blipFill rotWithShape="1">
                <a:blip r:embed="rId3"/>
                <a:stretch>
                  <a:fillRect l="-2" t="-13" r="1" b="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两类变压器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副线圈的电压比原线圈的电压低的变压器叫作降压变压器；副线圈的电压比原线圈的电压高的变压器叫作升压变压器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2282" y="80030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电压互感器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电流互感器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3.eps" descr="id:214749173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353820" cy="3594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65314" y="1376549"/>
              <a:ext cx="11418525" cy="474080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818491"/>
                    <a:gridCol w="4099963"/>
                    <a:gridCol w="4037593"/>
                    <a:gridCol w="1462478"/>
                  </a:tblGrid>
                  <a:tr h="33380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示意图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0566" marR="40566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工作原理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0566" marR="40566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应用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419216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电压互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感器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0566" marR="40566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把高电压变为低电压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原线圈并联在被测电路中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副线圈连接电压表测得低电压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再根据铭牌上电压比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𝐔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𝐔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算出被测高电压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0566" marR="40566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测量高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365314" y="1376549"/>
              <a:ext cx="11418525" cy="474080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818491"/>
                    <a:gridCol w="4099963"/>
                    <a:gridCol w="4037593"/>
                    <a:gridCol w="1462478"/>
                  </a:tblGrid>
                  <a:tr h="33380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示意图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0566" marR="40566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工作原理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0566" marR="40566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应用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419227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电压互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感器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0566" marR="40566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0566" marR="40566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测量高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025" name="cb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862" y="2276872"/>
            <a:ext cx="25908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78582" y="908720"/>
              <a:ext cx="11161240" cy="480127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008112"/>
                    <a:gridCol w="4392488"/>
                    <a:gridCol w="4608512"/>
                    <a:gridCol w="1152128"/>
                  </a:tblGrid>
                  <a:tr h="27332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示意图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3217" marR="33217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工作原理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3217" marR="33217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应用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425263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电流互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感器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3217" marR="33217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＜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把大电流变成小电流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原线圈串联在被测电路中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副线圈连接电流表测得小电流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I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再根据铭牌上电流比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𝐈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𝐈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算出被测大电流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3217" marR="33217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测量大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78582" y="908720"/>
              <a:ext cx="11161240" cy="480127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008112"/>
                    <a:gridCol w="4392488"/>
                    <a:gridCol w="4608512"/>
                    <a:gridCol w="1152128"/>
                  </a:tblGrid>
                  <a:tr h="27332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示意图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3217" marR="33217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工作原理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3217" marR="33217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应用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425323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电流互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感器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3217" marR="33217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3217" marR="33217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测量大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电流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4CFF4C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2049" name="cb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50" y="1916832"/>
            <a:ext cx="3190875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400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自耦变压器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示意图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可升压，也可降压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通过自耦变压，可以从零至最大值连续调节输出电压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交流电压的连续调节、较大范围调节输出电压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4.eps" descr="id:214749174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886490"/>
            <a:ext cx="1440180" cy="382270"/>
          </a:xfrm>
          <a:prstGeom prst="rect">
            <a:avLst/>
          </a:prstGeom>
        </p:spPr>
      </p:pic>
      <p:pic>
        <p:nvPicPr>
          <p:cNvPr id="6" name="cb31.jpg" descr="id:21474917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958" y="1916832"/>
            <a:ext cx="3053715" cy="224917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08974" y="2852936"/>
            <a:ext cx="2122736" cy="6480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13265" y="714793"/>
            <a:ext cx="7581025" cy="731220"/>
          </a:xfrm>
          <a:prstGeom prst="rect">
            <a:avLst/>
          </a:prstGeom>
        </p:spPr>
      </p:pic>
      <p:pic>
        <p:nvPicPr>
          <p:cNvPr id="5" name="要点1.eps" descr="id:21474893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700808"/>
            <a:ext cx="1149350" cy="4032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56792"/>
                <a:ext cx="11485848" cy="452168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理想变压器</a:t>
                </a:r>
                <a:r>
                  <a:rPr lang="zh-CN" altLang="zh-CN" b="1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中各物理量的关系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电压关系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只有一个副线圈时，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当有多个副线圈时，则有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普遍适用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电流关系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由功率关系可知，当只有一个副线圈时，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；当有多个副线圈时，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，得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mtClean="0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56792"/>
                <a:ext cx="11485848" cy="4521687"/>
              </a:xfrm>
              <a:blipFill rotWithShape="1">
                <a:blip r:embed="rId4"/>
                <a:stretch>
                  <a:fillRect l="-2" t="-9" r="1" b="-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6111</Words>
  <Application>WPS 演示</Application>
  <PresentationFormat>自定义</PresentationFormat>
  <Paragraphs>207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3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Arial Unicode MS</vt:lpstr>
      <vt:lpstr>Calibri</vt:lpstr>
      <vt:lpstr>Book Antiqua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405</cp:revision>
  <dcterms:created xsi:type="dcterms:W3CDTF">2020-11-06T05:24:00Z</dcterms:created>
  <dcterms:modified xsi:type="dcterms:W3CDTF">2025-08-06T09:26:29Z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2052-12.1.0.22215</vt:lpwstr>
  </property>
  <property fmtid="{D5CDD505-2E9C-101B-9397-08002B2CF9AE}" pid="3" name="ICV">
    <vt:lpwstr>65956CC1AE244AC2A3FCEF90765ED2E4_12</vt:lpwstr>
  </property>
</Properties>
</file>